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  <p:sldMasterId id="2147483672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DIN Next LT Pro Light" panose="020B0303020203050203" pitchFamily="34" charset="77"/>
      <p:regular r:id="rId17"/>
      <p:italic r:id="rId18"/>
    </p:embeddedFont>
    <p:embeddedFont>
      <p:font typeface="DIN Next LT Pro UltraLight" panose="020B0203020203050203" pitchFamily="34" charset="77"/>
      <p:regular r:id="rId19"/>
      <p:italic r:id="rId20"/>
    </p:embeddedFont>
    <p:embeddedFont>
      <p:font typeface="Play" pitchFamily="2" charset="0"/>
      <p:regular r:id="rId21"/>
      <p:bold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Light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94707"/>
  </p:normalViewPr>
  <p:slideViewPr>
    <p:cSldViewPr snapToGrid="0">
      <p:cViewPr varScale="1">
        <p:scale>
          <a:sx n="153" d="100"/>
          <a:sy n="153" d="100"/>
        </p:scale>
        <p:origin x="46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b9383ab46f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3b9383ab46f_2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3b9383ab46f_2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b9383ab46f_2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3b9383ab46f_2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3b9383ab46f_2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b9383ab46f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3b9383ab46f_2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3b9383ab46f_2_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b9383ab46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g3b9383ab46f_2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3b9383ab46f_2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b9383ab46f_2_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3b9383ab46f_2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b9383ab46f_2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3b9383ab46f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b9383ab46f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3b9383ab46f_2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3b9383ab46f_2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b9383ab46f_2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3b9383ab46f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b9383ab46f_2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3b9383ab46f_2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b9383ab46f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b9383ab46f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b9383ab46f_2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3b9383ab46f_2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3b9383ab46f_2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b9383ab46f_2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3b9383ab46f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c700c270a6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3c700c270a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 descr="A group of electronic devices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7644" y="4696364"/>
            <a:ext cx="1125142" cy="101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7" descr="A bald eagle with a bottl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7350" y="678933"/>
            <a:ext cx="5829300" cy="3401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 descr="A blue and silver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11428" r="36105" b="19268"/>
          <a:stretch/>
        </p:blipFill>
        <p:spPr>
          <a:xfrm rot="2932874">
            <a:off x="5306035" y="2002"/>
            <a:ext cx="2014482" cy="218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5" descr="A blue line drawing of a pencil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-1" r="9418" b="4268"/>
          <a:stretch/>
        </p:blipFill>
        <p:spPr>
          <a:xfrm rot="2965833">
            <a:off x="527573" y="1507300"/>
            <a:ext cx="2477757" cy="2618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/>
          <p:nvPr/>
        </p:nvSpPr>
        <p:spPr>
          <a:xfrm>
            <a:off x="628650" y="1118027"/>
            <a:ext cx="8172427" cy="2343120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Ideal Candidates</a:t>
            </a:r>
            <a:endParaRPr dirty="0">
              <a:latin typeface="DIN Next LT Pro Light" panose="020B03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cxnSp>
        <p:nvCxnSpPr>
          <p:cNvPr id="280" name="Google Shape;280;p36"/>
          <p:cNvCxnSpPr/>
          <p:nvPr/>
        </p:nvCxnSpPr>
        <p:spPr>
          <a:xfrm>
            <a:off x="4711281" y="1325397"/>
            <a:ext cx="0" cy="193827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1" name="Google Shape;281;p36"/>
          <p:cNvSpPr/>
          <p:nvPr/>
        </p:nvSpPr>
        <p:spPr>
          <a:xfrm>
            <a:off x="621484" y="3619264"/>
            <a:ext cx="8179594" cy="752711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-42513" y="3795243"/>
            <a:ext cx="9174256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Interest in Electrics + Desires a Fixed Cost + Multi-Specialty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3" name="Google Shape;283;p36"/>
          <p:cNvSpPr txBox="1"/>
          <p:nvPr/>
        </p:nvSpPr>
        <p:spPr>
          <a:xfrm>
            <a:off x="4711281" y="2535174"/>
            <a:ext cx="35499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Air Handpiece Costs Exceeding Budget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4" name="Google Shape;284;p36"/>
          <p:cNvSpPr txBox="1"/>
          <p:nvPr/>
        </p:nvSpPr>
        <p:spPr>
          <a:xfrm>
            <a:off x="767931" y="2569280"/>
            <a:ext cx="35499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3+ Location Emerging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Market Groups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85" name="Google Shape;28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3936" y="1408652"/>
            <a:ext cx="1098809" cy="110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20547">
            <a:off x="6079327" y="1408652"/>
            <a:ext cx="1098809" cy="110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98104">
            <a:off x="6311102" y="1449695"/>
            <a:ext cx="1098809" cy="110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3968" y="1304489"/>
            <a:ext cx="963418" cy="87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6936" y="1507592"/>
            <a:ext cx="963418" cy="87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5338" y="1655492"/>
            <a:ext cx="963418" cy="879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7" descr="A black background with a black squar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9654" y="1413232"/>
            <a:ext cx="1230538" cy="123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 descr="A black background with a black squar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2581" y="1417221"/>
            <a:ext cx="1316243" cy="131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 descr="A black background with a black squar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0238" y="1413232"/>
            <a:ext cx="1320232" cy="132023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Imagine the Advantage…</a:t>
            </a:r>
            <a:endParaRPr dirty="0">
              <a:latin typeface="DIN Next LT Pro Light" panose="020B03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300" name="Google Shape;300;p37"/>
          <p:cNvSpPr/>
          <p:nvPr/>
        </p:nvSpPr>
        <p:spPr>
          <a:xfrm>
            <a:off x="628650" y="1185264"/>
            <a:ext cx="2396939" cy="2343120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7"/>
          <p:cNvSpPr/>
          <p:nvPr/>
        </p:nvSpPr>
        <p:spPr>
          <a:xfrm>
            <a:off x="3373531" y="1185264"/>
            <a:ext cx="2396939" cy="2343120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7"/>
          <p:cNvSpPr/>
          <p:nvPr/>
        </p:nvSpPr>
        <p:spPr>
          <a:xfrm>
            <a:off x="6118412" y="1185264"/>
            <a:ext cx="2396938" cy="2343120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7"/>
          <p:cNvSpPr/>
          <p:nvPr/>
        </p:nvSpPr>
        <p:spPr>
          <a:xfrm>
            <a:off x="628650" y="3733001"/>
            <a:ext cx="7886700" cy="583507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7"/>
          <p:cNvSpPr txBox="1"/>
          <p:nvPr/>
        </p:nvSpPr>
        <p:spPr>
          <a:xfrm>
            <a:off x="-107576" y="2825820"/>
            <a:ext cx="3549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rgbClr val="034B9B"/>
                </a:solidFill>
                <a:latin typeface="Roboto Light"/>
                <a:ea typeface="Roboto Light"/>
                <a:cs typeface="Roboto Light"/>
                <a:sym typeface="Roboto Light"/>
              </a:rPr>
              <a:t>Free Installation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2669243" y="2825820"/>
            <a:ext cx="3549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rgbClr val="034B9B"/>
                </a:solidFill>
                <a:latin typeface="Roboto Light"/>
                <a:ea typeface="Roboto Light"/>
                <a:cs typeface="Roboto Light"/>
                <a:sym typeface="Roboto Light"/>
              </a:rPr>
              <a:t>Fixed Cost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5378824" y="2825820"/>
            <a:ext cx="3549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rgbClr val="034B9B"/>
                </a:solidFill>
                <a:latin typeface="Roboto Light"/>
                <a:ea typeface="Roboto Light"/>
                <a:cs typeface="Roboto Light"/>
                <a:sym typeface="Roboto Light"/>
              </a:rPr>
              <a:t>Free Repairs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7" name="Google Shape;307;p37"/>
          <p:cNvSpPr txBox="1"/>
          <p:nvPr/>
        </p:nvSpPr>
        <p:spPr>
          <a:xfrm>
            <a:off x="5378824" y="3177857"/>
            <a:ext cx="3549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through the term of the lease.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2678318" y="3167098"/>
            <a:ext cx="3549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per monthly calculator.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9" name="Google Shape;309;p37"/>
          <p:cNvSpPr txBox="1"/>
          <p:nvPr/>
        </p:nvSpPr>
        <p:spPr>
          <a:xfrm>
            <a:off x="-107576" y="3167098"/>
            <a:ext cx="3549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 all participating locations.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10" name="Google Shape;310;p37"/>
          <p:cNvSpPr txBox="1"/>
          <p:nvPr/>
        </p:nvSpPr>
        <p:spPr>
          <a:xfrm>
            <a:off x="295837" y="3828466"/>
            <a:ext cx="8074958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At the end of agreement, you own the equipment. 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>
            <a:spLocks noGrp="1"/>
          </p:cNvSpPr>
          <p:nvPr>
            <p:ph type="title"/>
          </p:nvPr>
        </p:nvSpPr>
        <p:spPr>
          <a:xfrm>
            <a:off x="3034665" y="1551861"/>
            <a:ext cx="3074670" cy="203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8589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7C8589"/>
                </a:solidFill>
                <a:latin typeface="Roboto Light"/>
                <a:ea typeface="Roboto Light"/>
                <a:cs typeface="Roboto Light"/>
                <a:sym typeface="Roboto Light"/>
              </a:rPr>
              <a:t>Comments?</a:t>
            </a:r>
            <a:br>
              <a:rPr lang="en" sz="3000">
                <a:solidFill>
                  <a:srgbClr val="7C8589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3000">
                <a:solidFill>
                  <a:srgbClr val="0070C0"/>
                </a:solidFill>
                <a:latin typeface="Roboto Light"/>
                <a:ea typeface="Roboto Light"/>
                <a:cs typeface="Roboto Light"/>
                <a:sym typeface="Roboto Light"/>
              </a:rPr>
              <a:t>Questions?</a:t>
            </a:r>
            <a:br>
              <a:rPr lang="en" sz="3000">
                <a:solidFill>
                  <a:srgbClr val="7C8589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3000">
                <a:solidFill>
                  <a:srgbClr val="7C8589"/>
                </a:solidFill>
                <a:latin typeface="Roboto Light"/>
                <a:ea typeface="Roboto Light"/>
                <a:cs typeface="Roboto Light"/>
                <a:sym typeface="Roboto Light"/>
              </a:rPr>
              <a:t>Feedback?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About</a:t>
            </a:r>
            <a:endParaRPr dirty="0">
              <a:latin typeface="DIN Next LT Pro Light" panose="020B03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448294" y="1333963"/>
            <a:ext cx="3906982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Light"/>
              <a:buChar char="•"/>
            </a:pPr>
            <a:r>
              <a:rPr lang="en" sz="1500">
                <a:latin typeface="Roboto Light"/>
                <a:ea typeface="Roboto Light"/>
                <a:cs typeface="Roboto Light"/>
                <a:sym typeface="Roboto Light"/>
              </a:rPr>
              <a:t>Located in the Swiss region known for </a:t>
            </a:r>
            <a:br>
              <a:rPr lang="en" sz="150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1500">
                <a:latin typeface="Roboto Light"/>
                <a:ea typeface="Roboto Light"/>
                <a:cs typeface="Roboto Light"/>
                <a:sym typeface="Roboto Light"/>
              </a:rPr>
              <a:t>precision watchmaking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Light"/>
              <a:buChar char="•"/>
            </a:pPr>
            <a:r>
              <a:rPr lang="en" sz="1500">
                <a:latin typeface="Roboto Light"/>
                <a:ea typeface="Roboto Light"/>
                <a:cs typeface="Roboto Light"/>
                <a:sym typeface="Roboto Light"/>
              </a:rPr>
              <a:t>World’s largest manufacturer of electric motors for dental applications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Light"/>
              <a:buChar char="•"/>
            </a:pPr>
            <a:r>
              <a:rPr lang="en" sz="1500">
                <a:latin typeface="Roboto Light"/>
                <a:ea typeface="Roboto Light"/>
                <a:cs typeface="Roboto Light"/>
                <a:sym typeface="Roboto Light"/>
              </a:rPr>
              <a:t>67,000 motors produced annually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1" name="Google Shape;14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0809" y="1333963"/>
            <a:ext cx="4543327" cy="26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 descr="A close up of a silver container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9835" y="3765410"/>
            <a:ext cx="462554" cy="160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 descr="A silver can with text on i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619" y="3809537"/>
            <a:ext cx="458438" cy="156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 descr="A silver can with black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34313" y="3388242"/>
            <a:ext cx="620476" cy="21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/>
          <p:nvPr/>
        </p:nvSpPr>
        <p:spPr>
          <a:xfrm>
            <a:off x="5464025" y="319413"/>
            <a:ext cx="1348200" cy="1376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Product Range</a:t>
            </a:r>
            <a:endParaRPr dirty="0">
              <a:latin typeface="DIN Next LT Pro Light" panose="020B03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152" name="Google Shape;152;p28" descr="A group of electronic devic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36" y="1188799"/>
            <a:ext cx="8921338" cy="34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/>
          <p:nvPr/>
        </p:nvSpPr>
        <p:spPr>
          <a:xfrm>
            <a:off x="1016795" y="3833870"/>
            <a:ext cx="1272300" cy="495900"/>
          </a:xfrm>
          <a:prstGeom prst="roundRect">
            <a:avLst>
              <a:gd name="adj" fmla="val 16667"/>
            </a:avLst>
          </a:prstGeom>
          <a:solidFill>
            <a:schemeClr val="lt1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004798"/>
                </a:solidFill>
                <a:latin typeface="Roboto Light"/>
                <a:ea typeface="Roboto Light"/>
                <a:cs typeface="Roboto Light"/>
                <a:sym typeface="Roboto Light"/>
              </a:rPr>
              <a:t>Air-Driven Handpieces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4" name="Google Shape;154;p28"/>
          <p:cNvSpPr/>
          <p:nvPr/>
        </p:nvSpPr>
        <p:spPr>
          <a:xfrm>
            <a:off x="2577059" y="1419800"/>
            <a:ext cx="1272300" cy="495900"/>
          </a:xfrm>
          <a:prstGeom prst="roundRect">
            <a:avLst>
              <a:gd name="adj" fmla="val 16667"/>
            </a:avLst>
          </a:prstGeom>
          <a:solidFill>
            <a:schemeClr val="lt1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004798"/>
                </a:solidFill>
                <a:latin typeface="Roboto Light"/>
                <a:ea typeface="Roboto Light"/>
                <a:cs typeface="Roboto Light"/>
                <a:sym typeface="Roboto Light"/>
              </a:rPr>
              <a:t>Implantology &amp; Surgery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5" name="Google Shape;155;p28"/>
          <p:cNvSpPr/>
          <p:nvPr/>
        </p:nvSpPr>
        <p:spPr>
          <a:xfrm>
            <a:off x="5368459" y="3833870"/>
            <a:ext cx="1272300" cy="495900"/>
          </a:xfrm>
          <a:prstGeom prst="roundRect">
            <a:avLst>
              <a:gd name="adj" fmla="val 16667"/>
            </a:avLst>
          </a:prstGeom>
          <a:solidFill>
            <a:schemeClr val="lt1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004798"/>
                </a:solidFill>
                <a:latin typeface="Roboto Light"/>
                <a:ea typeface="Roboto Light"/>
                <a:cs typeface="Roboto Light"/>
                <a:sym typeface="Roboto Light"/>
              </a:rPr>
              <a:t>Electric Systems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6" name="Google Shape;156;p28"/>
          <p:cNvSpPr/>
          <p:nvPr/>
        </p:nvSpPr>
        <p:spPr>
          <a:xfrm>
            <a:off x="7442812" y="1815029"/>
            <a:ext cx="1272300" cy="495900"/>
          </a:xfrm>
          <a:prstGeom prst="roundRect">
            <a:avLst>
              <a:gd name="adj" fmla="val 16667"/>
            </a:avLst>
          </a:prstGeom>
          <a:solidFill>
            <a:schemeClr val="lt1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004798"/>
                </a:solidFill>
                <a:latin typeface="Roboto Light"/>
                <a:ea typeface="Roboto Light"/>
                <a:cs typeface="Roboto Light"/>
                <a:sym typeface="Roboto Light"/>
              </a:rPr>
              <a:t>Electric Attachments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7" name="Google Shape;157;p28" descr="A qr code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7569" y="-52055"/>
            <a:ext cx="2120566" cy="2120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Why Bien-Air?</a:t>
            </a:r>
            <a:endParaRPr dirty="0">
              <a:latin typeface="DIN Next LT Pro Light" panose="020B03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628650" y="1008228"/>
            <a:ext cx="730948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9" descr="A close-up of a dental drill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13239" y="983309"/>
            <a:ext cx="7276710" cy="409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/>
          <p:nvPr/>
        </p:nvSpPr>
        <p:spPr>
          <a:xfrm>
            <a:off x="4283393" y="1144688"/>
            <a:ext cx="4266671" cy="3388566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9"/>
          <p:cNvSpPr txBox="1"/>
          <p:nvPr/>
        </p:nvSpPr>
        <p:spPr>
          <a:xfrm>
            <a:off x="5167875" y="1201040"/>
            <a:ext cx="2737485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u="none" strike="noStrike" cap="none" dirty="0">
                <a:solidFill>
                  <a:srgbClr val="004798"/>
                </a:solidFill>
                <a:latin typeface="DIN Next LT Pro UltraLight" panose="020B0203020203050203" pitchFamily="34" charset="77"/>
                <a:ea typeface="Roboto ExtraLight"/>
                <a:cs typeface="Roboto ExtraLight"/>
                <a:sym typeface="Roboto ExtraLight"/>
              </a:rPr>
              <a:t>Operatory ROI</a:t>
            </a:r>
            <a:endParaRPr sz="1100" dirty="0">
              <a:latin typeface="DIN Next LT Pro UltraLight" panose="020B02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167" name="Google Shape;167;p29" descr="A blue line drawing of a stack of coin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0495" y="2669809"/>
            <a:ext cx="720152" cy="720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9"/>
          <p:cNvCxnSpPr/>
          <p:nvPr/>
        </p:nvCxnSpPr>
        <p:spPr>
          <a:xfrm>
            <a:off x="4572000" y="2603898"/>
            <a:ext cx="3818335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9" name="Google Shape;169;p29"/>
          <p:cNvCxnSpPr/>
          <p:nvPr/>
        </p:nvCxnSpPr>
        <p:spPr>
          <a:xfrm>
            <a:off x="4572000" y="3526421"/>
            <a:ext cx="3818335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0" name="Google Shape;170;p29"/>
          <p:cNvSpPr txBox="1"/>
          <p:nvPr/>
        </p:nvSpPr>
        <p:spPr>
          <a:xfrm>
            <a:off x="4641845" y="1945007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High Speed Red (CA NOVA 1:5) is the “All Speed” handpiece.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71" name="Google Shape;171;p29" descr="A blue clock with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4018" y="3733285"/>
            <a:ext cx="593104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 txBox="1"/>
          <p:nvPr/>
        </p:nvSpPr>
        <p:spPr>
          <a:xfrm>
            <a:off x="4840571" y="2816873"/>
            <a:ext cx="35499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Reduces inventory by decreasing number of handpieces needed per procedure.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4840571" y="381092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Increases operatory efficiency, less time per chair.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0" descr="A tablet and a devic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22299"/>
          <a:stretch/>
        </p:blipFill>
        <p:spPr>
          <a:xfrm>
            <a:off x="270195" y="693184"/>
            <a:ext cx="5867134" cy="424737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Why Bien-Air? (</a:t>
            </a:r>
            <a:r>
              <a:rPr lang="en" sz="3000" dirty="0" err="1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Cont</a:t>
            </a: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)</a:t>
            </a:r>
            <a:endParaRPr dirty="0">
              <a:latin typeface="DIN Next LT Pro Light" panose="020B03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628650" y="1008228"/>
            <a:ext cx="730948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0"/>
          <p:cNvSpPr/>
          <p:nvPr/>
        </p:nvSpPr>
        <p:spPr>
          <a:xfrm>
            <a:off x="4482360" y="1144688"/>
            <a:ext cx="4266671" cy="3388566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0"/>
          <p:cNvSpPr txBox="1"/>
          <p:nvPr/>
        </p:nvSpPr>
        <p:spPr>
          <a:xfrm>
            <a:off x="4840813" y="1201040"/>
            <a:ext cx="3658355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u="none" strike="noStrike" cap="none" dirty="0">
                <a:solidFill>
                  <a:srgbClr val="004798"/>
                </a:solidFill>
                <a:latin typeface="DIN Next LT Pro UltraLight" panose="020B0203020203050203" pitchFamily="34" charset="77"/>
                <a:ea typeface="Roboto ExtraLight"/>
                <a:cs typeface="Roboto ExtraLight"/>
                <a:sym typeface="Roboto ExtraLight"/>
              </a:rPr>
              <a:t>Full Integration</a:t>
            </a:r>
            <a:endParaRPr sz="1100" dirty="0">
              <a:latin typeface="DIN Next LT Pro UltraLight" panose="020B02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183" name="Google Shape;183;p30" descr="A blue line drawing of a stack of coin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9462" y="2669809"/>
            <a:ext cx="720152" cy="720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30"/>
          <p:cNvCxnSpPr/>
          <p:nvPr/>
        </p:nvCxnSpPr>
        <p:spPr>
          <a:xfrm>
            <a:off x="4770967" y="2603898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30"/>
          <p:cNvCxnSpPr/>
          <p:nvPr/>
        </p:nvCxnSpPr>
        <p:spPr>
          <a:xfrm>
            <a:off x="4770967" y="3526421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30"/>
          <p:cNvSpPr txBox="1"/>
          <p:nvPr/>
        </p:nvSpPr>
        <p:spPr>
          <a:xfrm>
            <a:off x="4840812" y="1945007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All Bien-Air systems seamlessly integrate into any existing dental unit. </a:t>
            </a:r>
            <a:endParaRPr sz="140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7" name="Google Shape;187;p30" descr="A blue clock with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2986" y="3733285"/>
            <a:ext cx="593104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/>
          <p:nvPr/>
        </p:nvSpPr>
        <p:spPr>
          <a:xfrm>
            <a:off x="5039537" y="2815111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Less connections, tubes, and wiring, means less repairs over time.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5039537" y="373587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Simplifies the user-experience, saving you time for every procedure.</a:t>
            </a:r>
            <a:endParaRPr sz="140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1" descr="A group of medical devic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0352" y="871769"/>
            <a:ext cx="7315545" cy="411499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Why Bien-Air? (</a:t>
            </a:r>
            <a:r>
              <a:rPr lang="en" sz="3000" dirty="0" err="1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Cont</a:t>
            </a: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)</a:t>
            </a:r>
            <a:endParaRPr dirty="0">
              <a:latin typeface="DIN Next LT Pro Light" panose="020B03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96" name="Google Shape;196;p31"/>
          <p:cNvSpPr txBox="1"/>
          <p:nvPr/>
        </p:nvSpPr>
        <p:spPr>
          <a:xfrm>
            <a:off x="628650" y="1008228"/>
            <a:ext cx="730948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1"/>
          <p:cNvSpPr/>
          <p:nvPr/>
        </p:nvSpPr>
        <p:spPr>
          <a:xfrm>
            <a:off x="693025" y="1144688"/>
            <a:ext cx="4266671" cy="3388566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1"/>
          <p:cNvSpPr txBox="1"/>
          <p:nvPr/>
        </p:nvSpPr>
        <p:spPr>
          <a:xfrm>
            <a:off x="1051478" y="1201040"/>
            <a:ext cx="3658355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u="none" strike="noStrike" cap="none" dirty="0">
                <a:solidFill>
                  <a:srgbClr val="004798"/>
                </a:solidFill>
                <a:latin typeface="DIN Next LT Pro UltraLight" panose="020B0203020203050203" pitchFamily="34" charset="77"/>
                <a:ea typeface="Roboto ExtraLight"/>
                <a:cs typeface="Roboto ExtraLight"/>
                <a:sym typeface="Roboto ExtraLight"/>
              </a:rPr>
              <a:t>All-in-One Solution</a:t>
            </a:r>
            <a:endParaRPr sz="1100" dirty="0">
              <a:latin typeface="DIN Next LT Pro UltraLight" panose="020B02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127" y="2669809"/>
            <a:ext cx="720152" cy="720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1"/>
          <p:cNvCxnSpPr/>
          <p:nvPr/>
        </p:nvCxnSpPr>
        <p:spPr>
          <a:xfrm>
            <a:off x="981631" y="2603898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1" name="Google Shape;201;p31"/>
          <p:cNvCxnSpPr/>
          <p:nvPr/>
        </p:nvCxnSpPr>
        <p:spPr>
          <a:xfrm>
            <a:off x="981631" y="3526421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2" name="Google Shape;202;p31"/>
          <p:cNvSpPr txBox="1"/>
          <p:nvPr/>
        </p:nvSpPr>
        <p:spPr>
          <a:xfrm>
            <a:off x="674293" y="1917247"/>
            <a:ext cx="4266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 </a:t>
            </a:r>
            <a:r>
              <a:rPr lang="en"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iOptima</a:t>
            </a:r>
            <a:r>
              <a:rPr lang="en" sz="1400" i="0" u="none" strike="noStrike" cap="none" baseline="30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</a:t>
            </a:r>
            <a:r>
              <a:rPr lang="en" sz="1400" i="0" u="none" strike="noStrike" cap="none" baseline="30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turns every restorative operatory into a multi-specialty operatory.</a:t>
            </a:r>
            <a:endParaRPr sz="1400" i="0" u="none" strike="noStrike" cap="none" baseline="30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03" name="Google Shape;203;p31" descr="A blue clock with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3651" y="3733285"/>
            <a:ext cx="593104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/>
          <p:nvPr/>
        </p:nvSpPr>
        <p:spPr>
          <a:xfrm>
            <a:off x="1250202" y="281687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Increases the potential revenue for each operatory.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5" name="Google Shape;205;p31"/>
          <p:cNvSpPr txBox="1"/>
          <p:nvPr/>
        </p:nvSpPr>
        <p:spPr>
          <a:xfrm>
            <a:off x="1250202" y="381092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Increases scheduling opportunities for specialty procedures.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2" descr="A close-up of a devic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6200" r="14668"/>
          <a:stretch/>
        </p:blipFill>
        <p:spPr>
          <a:xfrm>
            <a:off x="374843" y="1145434"/>
            <a:ext cx="3394523" cy="279344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Why Bien-Air? (</a:t>
            </a:r>
            <a:r>
              <a:rPr lang="en" sz="3000" dirty="0" err="1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Cont</a:t>
            </a: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)</a:t>
            </a:r>
            <a:endParaRPr dirty="0">
              <a:latin typeface="DIN Next LT Pro Light" panose="020B03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213" name="Google Shape;213;p32"/>
          <p:cNvSpPr/>
          <p:nvPr/>
        </p:nvSpPr>
        <p:spPr>
          <a:xfrm>
            <a:off x="4088567" y="1144688"/>
            <a:ext cx="4266671" cy="3388566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4386717" y="1238960"/>
            <a:ext cx="3658355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u="none" strike="noStrike" cap="none" dirty="0">
                <a:solidFill>
                  <a:srgbClr val="004798"/>
                </a:solidFill>
                <a:latin typeface="DIN Next LT Pro UltraLight" panose="020B0203020203050203" pitchFamily="34" charset="77"/>
                <a:ea typeface="Roboto ExtraLight"/>
                <a:cs typeface="Roboto ExtraLight"/>
                <a:sym typeface="Roboto ExtraLight"/>
              </a:rPr>
              <a:t>Electric Made Easy</a:t>
            </a:r>
            <a:endParaRPr sz="1100" dirty="0">
              <a:latin typeface="DIN Next LT Pro UltraLight" panose="020B02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215" name="Google Shape;21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5670" y="2669809"/>
            <a:ext cx="720152" cy="720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32"/>
          <p:cNvCxnSpPr/>
          <p:nvPr/>
        </p:nvCxnSpPr>
        <p:spPr>
          <a:xfrm>
            <a:off x="4377174" y="2603898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217;p32"/>
          <p:cNvCxnSpPr/>
          <p:nvPr/>
        </p:nvCxnSpPr>
        <p:spPr>
          <a:xfrm>
            <a:off x="4377174" y="3526421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8" name="Google Shape;218;p32"/>
          <p:cNvSpPr txBox="1"/>
          <p:nvPr/>
        </p:nvSpPr>
        <p:spPr>
          <a:xfrm>
            <a:off x="3814571" y="1951342"/>
            <a:ext cx="4540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Our products make the barrier for entry into electric minimal, regardless of the size of your practice.</a:t>
            </a:r>
            <a:endParaRPr sz="1400" i="0" u="none" strike="noStrike" cap="none" baseline="30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19" name="Google Shape;219;p32" descr="A blue clock with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193" y="3733285"/>
            <a:ext cx="593104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2"/>
          <p:cNvSpPr txBox="1"/>
          <p:nvPr/>
        </p:nvSpPr>
        <p:spPr>
          <a:xfrm>
            <a:off x="4645744" y="281687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Electric Advantage Program alleviates major pain points in emerging markets.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1" name="Google Shape;221;p32"/>
          <p:cNvSpPr txBox="1"/>
          <p:nvPr/>
        </p:nvSpPr>
        <p:spPr>
          <a:xfrm>
            <a:off x="4645744" y="381092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Our products simplify the working life of a dentist.</a:t>
            </a:r>
            <a:endParaRPr sz="140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2" name="Google Shape;222;p32"/>
          <p:cNvSpPr txBox="1"/>
          <p:nvPr/>
        </p:nvSpPr>
        <p:spPr>
          <a:xfrm>
            <a:off x="124215" y="3938880"/>
            <a:ext cx="35499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Bien-Air offers multi-specialty systems, allowing for Endodontic &amp; Surgical procedures, chairside.</a:t>
            </a:r>
            <a:endParaRPr sz="140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Why Bien-Air? (</a:t>
            </a:r>
            <a:r>
              <a:rPr lang="en" sz="3000" dirty="0" err="1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Cont</a:t>
            </a: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)</a:t>
            </a:r>
            <a:endParaRPr dirty="0">
              <a:latin typeface="DIN Next LT Pro Light" panose="020B03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228" name="Google Shape;228;p33"/>
          <p:cNvSpPr txBox="1"/>
          <p:nvPr/>
        </p:nvSpPr>
        <p:spPr>
          <a:xfrm>
            <a:off x="628650" y="1008228"/>
            <a:ext cx="730948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3"/>
          <p:cNvSpPr/>
          <p:nvPr/>
        </p:nvSpPr>
        <p:spPr>
          <a:xfrm>
            <a:off x="508274" y="1073951"/>
            <a:ext cx="4266671" cy="3388566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581000" y="1188138"/>
            <a:ext cx="42012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u="none" strike="noStrike" cap="none" dirty="0">
                <a:solidFill>
                  <a:srgbClr val="004798"/>
                </a:solidFill>
                <a:latin typeface="DIN Next LT Pro UltraLight" panose="020B0203020203050203" pitchFamily="34" charset="77"/>
                <a:ea typeface="Roboto ExtraLight"/>
                <a:cs typeface="Roboto ExtraLight"/>
                <a:sym typeface="Roboto ExtraLight"/>
              </a:rPr>
              <a:t>Aggressive Promotions</a:t>
            </a:r>
            <a:endParaRPr sz="1100" dirty="0">
              <a:latin typeface="DIN Next LT Pro UltraLight" panose="020B02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cxnSp>
        <p:nvCxnSpPr>
          <p:cNvPr id="231" name="Google Shape;231;p33"/>
          <p:cNvCxnSpPr/>
          <p:nvPr/>
        </p:nvCxnSpPr>
        <p:spPr>
          <a:xfrm>
            <a:off x="796881" y="2533161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2" name="Google Shape;232;p33"/>
          <p:cNvSpPr txBox="1"/>
          <p:nvPr/>
        </p:nvSpPr>
        <p:spPr>
          <a:xfrm>
            <a:off x="580937" y="1841056"/>
            <a:ext cx="42012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We want </a:t>
            </a: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 seat at</a:t>
            </a: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the table when the doctor asks about handpieces and handpiece specials.</a:t>
            </a:r>
            <a:endParaRPr sz="1400" i="0" u="none" strike="noStrike" cap="none" baseline="30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33" name="Google Shape;233;p33" descr="A poster of a mountain rang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0381" y="932251"/>
            <a:ext cx="3084833" cy="367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993691" y="2723264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904626" y="3638792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1175241" y="3630904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1264306" y="2723265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2380281" y="2676815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1466909" y="3627394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2250784" y="3627394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2539391" y="3627393"/>
            <a:ext cx="602477" cy="60519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3"/>
          <p:cNvSpPr txBox="1"/>
          <p:nvPr/>
        </p:nvSpPr>
        <p:spPr>
          <a:xfrm>
            <a:off x="1983929" y="2751856"/>
            <a:ext cx="546078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100"/>
          </a:p>
        </p:txBody>
      </p:sp>
      <p:sp>
        <p:nvSpPr>
          <p:cNvPr id="243" name="Google Shape;243;p33"/>
          <p:cNvSpPr txBox="1"/>
          <p:nvPr/>
        </p:nvSpPr>
        <p:spPr>
          <a:xfrm>
            <a:off x="1988049" y="3685997"/>
            <a:ext cx="546078" cy="53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100"/>
          </a:p>
        </p:txBody>
      </p:sp>
      <p:sp>
        <p:nvSpPr>
          <p:cNvPr id="244" name="Google Shape;244;p33"/>
          <p:cNvSpPr txBox="1"/>
          <p:nvPr/>
        </p:nvSpPr>
        <p:spPr>
          <a:xfrm>
            <a:off x="3093720" y="2917974"/>
            <a:ext cx="16827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2 + 1 and 3 + 2 options available on almost all handpieces!</a:t>
            </a:r>
            <a:endParaRPr sz="9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245" name="Google Shape;245;p33"/>
          <p:cNvCxnSpPr/>
          <p:nvPr/>
        </p:nvCxnSpPr>
        <p:spPr>
          <a:xfrm rot="10800000" flipH="1">
            <a:off x="848770" y="4356963"/>
            <a:ext cx="3844952" cy="11399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6" name="Google Shape;246;p33"/>
          <p:cNvSpPr/>
          <p:nvPr/>
        </p:nvSpPr>
        <p:spPr>
          <a:xfrm>
            <a:off x="5998616" y="3170047"/>
            <a:ext cx="919143" cy="9305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33" descr="A qr code on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13128" t="11416" r="12190" b="12864"/>
          <a:stretch/>
        </p:blipFill>
        <p:spPr>
          <a:xfrm>
            <a:off x="5966690" y="3114729"/>
            <a:ext cx="1006535" cy="1020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Why Bien-Air? (</a:t>
            </a:r>
            <a:r>
              <a:rPr lang="en" sz="3000" dirty="0" err="1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Cont</a:t>
            </a:r>
            <a:r>
              <a:rPr lang="en" sz="3000" dirty="0">
                <a:solidFill>
                  <a:srgbClr val="0070C0"/>
                </a:solidFill>
                <a:latin typeface="DIN Next LT Pro Light" panose="020B0303020203050203" pitchFamily="34" charset="77"/>
                <a:ea typeface="Roboto ExtraLight"/>
                <a:cs typeface="Roboto ExtraLight"/>
                <a:sym typeface="Roboto ExtraLight"/>
              </a:rPr>
              <a:t>)</a:t>
            </a:r>
            <a:endParaRPr dirty="0">
              <a:latin typeface="DIN Next LT Pro Light" panose="020B03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253" name="Google Shape;253;p34"/>
          <p:cNvSpPr/>
          <p:nvPr/>
        </p:nvSpPr>
        <p:spPr>
          <a:xfrm>
            <a:off x="4535836" y="1135428"/>
            <a:ext cx="4266600" cy="3388500"/>
          </a:xfrm>
          <a:prstGeom prst="roundRect">
            <a:avLst>
              <a:gd name="adj" fmla="val 2346"/>
            </a:avLst>
          </a:prstGeom>
          <a:solidFill>
            <a:schemeClr val="lt1">
              <a:alpha val="4353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4568536" y="1213686"/>
            <a:ext cx="42012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dirty="0">
                <a:solidFill>
                  <a:srgbClr val="004798"/>
                </a:solidFill>
                <a:latin typeface="DIN Next LT Pro UltraLight" panose="020B0203020203050203" pitchFamily="34" charset="77"/>
                <a:ea typeface="Roboto ExtraLight"/>
                <a:cs typeface="Roboto ExtraLight"/>
                <a:sym typeface="Roboto ExtraLight"/>
              </a:rPr>
              <a:t>Bien-Air Academy</a:t>
            </a:r>
            <a:endParaRPr sz="1100" dirty="0">
              <a:latin typeface="DIN Next LT Pro UltraLight" panose="020B0203020203050203" pitchFamily="34" charset="77"/>
              <a:ea typeface="Roboto ExtraLight"/>
              <a:cs typeface="Roboto ExtraLight"/>
              <a:sym typeface="Roboto ExtraLight"/>
            </a:endParaRPr>
          </a:p>
        </p:txBody>
      </p:sp>
      <p:cxnSp>
        <p:nvCxnSpPr>
          <p:cNvPr id="255" name="Google Shape;255;p34"/>
          <p:cNvCxnSpPr/>
          <p:nvPr/>
        </p:nvCxnSpPr>
        <p:spPr>
          <a:xfrm>
            <a:off x="4824442" y="2594638"/>
            <a:ext cx="3818400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6" name="Google Shape;256;p34"/>
          <p:cNvSpPr txBox="1"/>
          <p:nvPr/>
        </p:nvSpPr>
        <p:spPr>
          <a:xfrm>
            <a:off x="4568537" y="1835555"/>
            <a:ext cx="4201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Free access to incredible educational resources tailored to all dental stakeholders, including CE courses! </a:t>
            </a:r>
            <a:endParaRPr sz="1400" i="0" u="none" strike="noStrike" cap="none" baseline="30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57" name="Google Shape;257;p34" title="Bien-Air-Academy-Scree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00" y="559274"/>
            <a:ext cx="4540801" cy="4540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34"/>
          <p:cNvCxnSpPr/>
          <p:nvPr/>
        </p:nvCxnSpPr>
        <p:spPr>
          <a:xfrm>
            <a:off x="4824442" y="3562138"/>
            <a:ext cx="3818400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9" name="Google Shape;25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4444" y="2660834"/>
            <a:ext cx="720153" cy="72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4" descr="A blue clock with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7968" y="3706339"/>
            <a:ext cx="593104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4"/>
          <p:cNvSpPr txBox="1"/>
          <p:nvPr/>
        </p:nvSpPr>
        <p:spPr>
          <a:xfrm>
            <a:off x="5184520" y="2864508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Take advantage of our free CE courses - Coming in 2026!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2" name="Google Shape;262;p34"/>
          <p:cNvSpPr txBox="1"/>
          <p:nvPr/>
        </p:nvSpPr>
        <p:spPr>
          <a:xfrm>
            <a:off x="5184520" y="3783977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Bien-Air gets you up to speed with our products quickly and efficiently!</a:t>
            </a:r>
            <a:endParaRPr sz="140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3" name="Google Shape;263;p34"/>
          <p:cNvSpPr/>
          <p:nvPr/>
        </p:nvSpPr>
        <p:spPr>
          <a:xfrm>
            <a:off x="378866" y="3761672"/>
            <a:ext cx="919200" cy="930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34" title="Bien-Air-at-a-glance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306" y="3532795"/>
            <a:ext cx="1396400" cy="139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Macintosh PowerPoint</Application>
  <PresentationFormat>On-screen Show (16:9)</PresentationFormat>
  <Paragraphs>63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Roboto</vt:lpstr>
      <vt:lpstr>DIN Next LT Pro UltraLight</vt:lpstr>
      <vt:lpstr>DIN Next LT Pro Light</vt:lpstr>
      <vt:lpstr>Arial</vt:lpstr>
      <vt:lpstr>Play</vt:lpstr>
      <vt:lpstr>Roboto Light</vt:lpstr>
      <vt:lpstr>Simple Light</vt:lpstr>
      <vt:lpstr>Office Theme</vt:lpstr>
      <vt:lpstr>PowerPoint Presentation</vt:lpstr>
      <vt:lpstr>About</vt:lpstr>
      <vt:lpstr>Product Range</vt:lpstr>
      <vt:lpstr>Why Bien-Air?</vt:lpstr>
      <vt:lpstr>Why Bien-Air? (Cont)</vt:lpstr>
      <vt:lpstr>Why Bien-Air? (Cont)</vt:lpstr>
      <vt:lpstr>Why Bien-Air? (Cont)</vt:lpstr>
      <vt:lpstr>Why Bien-Air? (Cont)</vt:lpstr>
      <vt:lpstr>Why Bien-Air? (Cont)</vt:lpstr>
      <vt:lpstr>PowerPoint Presentation</vt:lpstr>
      <vt:lpstr>Ideal Candidates</vt:lpstr>
      <vt:lpstr>Imagine the Advantage…</vt:lpstr>
      <vt:lpstr>Comments? Questions? Feedback?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Adam Barragato</cp:lastModifiedBy>
  <cp:revision>1</cp:revision>
  <dcterms:modified xsi:type="dcterms:W3CDTF">2026-02-11T13:46:09Z</dcterms:modified>
</cp:coreProperties>
</file>