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5143500" type="screen16x9"/>
  <p:notesSz cx="6858000" cy="9144000"/>
  <p:embeddedFontLst>
    <p:embeddedFont>
      <p:font typeface="Play" pitchFamily="2" charset="0"/>
      <p:regular r:id="rId17"/>
      <p:bold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  <p:embeddedFont>
      <p:font typeface="Roboto ExtraLight" panose="02000000000000000000" pitchFamily="2" charset="0"/>
      <p:regular r:id="rId23"/>
      <p:bold r:id="rId24"/>
      <p:italic r:id="rId25"/>
      <p:boldItalic r:id="rId26"/>
    </p:embeddedFont>
    <p:embeddedFont>
      <p:font typeface="Roboto Light" panose="02000000000000000000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07"/>
  </p:normalViewPr>
  <p:slideViewPr>
    <p:cSldViewPr snapToGrid="0">
      <p:cViewPr varScale="1">
        <p:scale>
          <a:sx n="153" d="100"/>
          <a:sy n="153" d="100"/>
        </p:scale>
        <p:origin x="46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b9383ab46f_2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0463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3b9383ab46f_2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3b9383ab46f_2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b9383ab46f_2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g3b9383ab46f_2_1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3b9383ab46f_2_1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b9383ab46f_2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3b9383ab46f_2_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3b9383ab46f_2_1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b9383ab46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3b9383ab46f_2_2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g3b9383ab46f_2_2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b9383ab46f_2_2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3b9383ab46f_2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b9383ab46f_2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3b9383ab46f_2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b9383ab46f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g3b9383ab46f_2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3b9383ab46f_2_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b9383ab46f_2_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3b9383ab46f_2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b9383ab46f_2_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3b9383ab46f_2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b9383ab46f_2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3b9383ab46f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b9383ab46f_2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3b9383ab46f_2_1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3b9383ab46f_2_1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b9383ab46f_2_1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3b9383ab46f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c7011b7f3c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3c7011b7f3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>
  <p:cSld name="Diapositive de titr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 descr="A group of electronic devices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60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" name="Google Shape;6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7644" y="4696364"/>
            <a:ext cx="1125142" cy="101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400"/>
              <a:buNone/>
              <a:defRPr sz="14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17" descr="A bald eagle with a bottl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7350" y="907533"/>
            <a:ext cx="5829300" cy="340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5" descr="A blue and silver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t="11428" r="36105" b="19268"/>
          <a:stretch/>
        </p:blipFill>
        <p:spPr>
          <a:xfrm rot="2932873">
            <a:off x="5306034" y="230601"/>
            <a:ext cx="2014483" cy="2184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5" descr="A blue line drawing of a pencil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l="-1" r="9418" b="4268"/>
          <a:stretch/>
        </p:blipFill>
        <p:spPr>
          <a:xfrm rot="2965834">
            <a:off x="527571" y="1735900"/>
            <a:ext cx="2477758" cy="2618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/>
          <p:nvPr/>
        </p:nvSpPr>
        <p:spPr>
          <a:xfrm>
            <a:off x="628650" y="1118027"/>
            <a:ext cx="8172427" cy="2343120"/>
          </a:xfrm>
          <a:prstGeom prst="roundRect">
            <a:avLst>
              <a:gd name="adj" fmla="val 2346"/>
            </a:avLst>
          </a:prstGeom>
          <a:solidFill>
            <a:schemeClr val="lt1">
              <a:alpha val="43529"/>
            </a:schemeClr>
          </a:solidFill>
          <a:ln w="19050" cap="flat" cmpd="sng">
            <a:solidFill>
              <a:srgbClr val="EFF7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lang="en" sz="3000">
                <a:solidFill>
                  <a:srgbClr val="0070C0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Ideal Candidates</a:t>
            </a:r>
            <a:endParaRPr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cxnSp>
        <p:nvCxnSpPr>
          <p:cNvPr id="279" name="Google Shape;279;p36"/>
          <p:cNvCxnSpPr/>
          <p:nvPr/>
        </p:nvCxnSpPr>
        <p:spPr>
          <a:xfrm>
            <a:off x="4711281" y="1325397"/>
            <a:ext cx="0" cy="193827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0" name="Google Shape;280;p36"/>
          <p:cNvSpPr/>
          <p:nvPr/>
        </p:nvSpPr>
        <p:spPr>
          <a:xfrm>
            <a:off x="621484" y="3619264"/>
            <a:ext cx="8179594" cy="752711"/>
          </a:xfrm>
          <a:prstGeom prst="roundRect">
            <a:avLst>
              <a:gd name="adj" fmla="val 2346"/>
            </a:avLst>
          </a:prstGeom>
          <a:solidFill>
            <a:schemeClr val="lt1">
              <a:alpha val="43529"/>
            </a:schemeClr>
          </a:solidFill>
          <a:ln w="19050" cap="flat" cmpd="sng">
            <a:solidFill>
              <a:srgbClr val="EFF7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6"/>
          <p:cNvSpPr txBox="1"/>
          <p:nvPr/>
        </p:nvSpPr>
        <p:spPr>
          <a:xfrm>
            <a:off x="-42513" y="3795243"/>
            <a:ext cx="9174256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Interest in Electrics + Desire</a:t>
            </a:r>
            <a:r>
              <a:rPr lang="en" sz="2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s a</a:t>
            </a:r>
            <a:r>
              <a:rPr lang="en" sz="2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Fixed Cost + Multi-Specialty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82" name="Google Shape;282;p36"/>
          <p:cNvSpPr txBox="1"/>
          <p:nvPr/>
        </p:nvSpPr>
        <p:spPr>
          <a:xfrm>
            <a:off x="4711281" y="2535174"/>
            <a:ext cx="35499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0" strike="noStrike" cap="none">
                <a:solidFill>
                  <a:srgbClr val="0070C0"/>
                </a:solidFill>
                <a:latin typeface="Roboto Light"/>
                <a:ea typeface="Roboto Light"/>
                <a:cs typeface="Roboto Light"/>
                <a:sym typeface="Roboto Light"/>
              </a:rPr>
              <a:t>Air Handpiece Costs Exceeding Budget</a:t>
            </a:r>
            <a:endParaRPr sz="1100">
              <a:solidFill>
                <a:srgbClr val="0070C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83" name="Google Shape;283;p36"/>
          <p:cNvSpPr txBox="1"/>
          <p:nvPr/>
        </p:nvSpPr>
        <p:spPr>
          <a:xfrm>
            <a:off x="767931" y="2569280"/>
            <a:ext cx="35499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0" u="none" strike="noStrike" cap="none">
                <a:solidFill>
                  <a:srgbClr val="0070C0"/>
                </a:solidFill>
                <a:latin typeface="Roboto Light"/>
                <a:ea typeface="Roboto Light"/>
                <a:cs typeface="Roboto Light"/>
                <a:sym typeface="Roboto Light"/>
              </a:rPr>
              <a:t>3+ Location Emerging</a:t>
            </a:r>
            <a:endParaRPr sz="1100">
              <a:solidFill>
                <a:srgbClr val="0070C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0" u="none" strike="noStrike" cap="none">
                <a:solidFill>
                  <a:srgbClr val="0070C0"/>
                </a:solidFill>
                <a:latin typeface="Roboto Light"/>
                <a:ea typeface="Roboto Light"/>
                <a:cs typeface="Roboto Light"/>
                <a:sym typeface="Roboto Light"/>
              </a:rPr>
              <a:t>Market Groups</a:t>
            </a:r>
            <a:endParaRPr sz="1100">
              <a:solidFill>
                <a:srgbClr val="0070C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84" name="Google Shape;28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3936" y="1408652"/>
            <a:ext cx="1098809" cy="1103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20547">
            <a:off x="6079327" y="1408652"/>
            <a:ext cx="1098809" cy="1103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98104">
            <a:off x="6311102" y="1449695"/>
            <a:ext cx="1098809" cy="1103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3968" y="1304489"/>
            <a:ext cx="963418" cy="87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6936" y="1507592"/>
            <a:ext cx="963418" cy="879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5338" y="1655492"/>
            <a:ext cx="963418" cy="879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7" descr="A black background with a black squar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9654" y="1413232"/>
            <a:ext cx="1230538" cy="1230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7" descr="A black background with a black squar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2581" y="1417221"/>
            <a:ext cx="1316243" cy="131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7" descr="A black background with a black square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0238" y="1413232"/>
            <a:ext cx="1320232" cy="132023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lang="en" sz="3000">
                <a:solidFill>
                  <a:srgbClr val="0070C0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Imagine the Advantage….</a:t>
            </a:r>
            <a:endParaRPr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299" name="Google Shape;299;p37"/>
          <p:cNvSpPr/>
          <p:nvPr/>
        </p:nvSpPr>
        <p:spPr>
          <a:xfrm>
            <a:off x="628650" y="1185264"/>
            <a:ext cx="2396939" cy="2343120"/>
          </a:xfrm>
          <a:prstGeom prst="roundRect">
            <a:avLst>
              <a:gd name="adj" fmla="val 2346"/>
            </a:avLst>
          </a:prstGeom>
          <a:solidFill>
            <a:schemeClr val="lt1">
              <a:alpha val="43529"/>
            </a:schemeClr>
          </a:solidFill>
          <a:ln w="19050" cap="flat" cmpd="sng">
            <a:solidFill>
              <a:srgbClr val="EFF7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7"/>
          <p:cNvSpPr/>
          <p:nvPr/>
        </p:nvSpPr>
        <p:spPr>
          <a:xfrm>
            <a:off x="3373531" y="1185264"/>
            <a:ext cx="2396939" cy="2343120"/>
          </a:xfrm>
          <a:prstGeom prst="roundRect">
            <a:avLst>
              <a:gd name="adj" fmla="val 2346"/>
            </a:avLst>
          </a:prstGeom>
          <a:solidFill>
            <a:schemeClr val="lt1">
              <a:alpha val="43529"/>
            </a:schemeClr>
          </a:solidFill>
          <a:ln w="19050" cap="flat" cmpd="sng">
            <a:solidFill>
              <a:srgbClr val="EFF7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7"/>
          <p:cNvSpPr/>
          <p:nvPr/>
        </p:nvSpPr>
        <p:spPr>
          <a:xfrm>
            <a:off x="6118412" y="1185264"/>
            <a:ext cx="2396938" cy="2343120"/>
          </a:xfrm>
          <a:prstGeom prst="roundRect">
            <a:avLst>
              <a:gd name="adj" fmla="val 2346"/>
            </a:avLst>
          </a:prstGeom>
          <a:solidFill>
            <a:schemeClr val="lt1">
              <a:alpha val="43529"/>
            </a:schemeClr>
          </a:solidFill>
          <a:ln w="19050" cap="flat" cmpd="sng">
            <a:solidFill>
              <a:srgbClr val="EFF7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7"/>
          <p:cNvSpPr/>
          <p:nvPr/>
        </p:nvSpPr>
        <p:spPr>
          <a:xfrm>
            <a:off x="628650" y="3733001"/>
            <a:ext cx="7886700" cy="583507"/>
          </a:xfrm>
          <a:prstGeom prst="roundRect">
            <a:avLst>
              <a:gd name="adj" fmla="val 2346"/>
            </a:avLst>
          </a:prstGeom>
          <a:solidFill>
            <a:schemeClr val="lt1">
              <a:alpha val="43529"/>
            </a:schemeClr>
          </a:solidFill>
          <a:ln w="19050" cap="flat" cmpd="sng">
            <a:solidFill>
              <a:srgbClr val="EFF7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37"/>
          <p:cNvSpPr txBox="1"/>
          <p:nvPr/>
        </p:nvSpPr>
        <p:spPr>
          <a:xfrm>
            <a:off x="-107576" y="2825820"/>
            <a:ext cx="35499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0" u="none" strike="noStrike" cap="none">
                <a:solidFill>
                  <a:srgbClr val="0070C0"/>
                </a:solidFill>
                <a:latin typeface="Roboto Light"/>
                <a:ea typeface="Roboto Light"/>
                <a:cs typeface="Roboto Light"/>
                <a:sym typeface="Roboto Light"/>
              </a:rPr>
              <a:t>Free Installation</a:t>
            </a:r>
            <a:endParaRPr sz="1100">
              <a:solidFill>
                <a:srgbClr val="0070C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04" name="Google Shape;304;p37"/>
          <p:cNvSpPr txBox="1"/>
          <p:nvPr/>
        </p:nvSpPr>
        <p:spPr>
          <a:xfrm>
            <a:off x="2669243" y="2825820"/>
            <a:ext cx="35499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0" u="none" strike="noStrike" cap="none">
                <a:solidFill>
                  <a:srgbClr val="0070C0"/>
                </a:solidFill>
                <a:latin typeface="Roboto Light"/>
                <a:ea typeface="Roboto Light"/>
                <a:cs typeface="Roboto Light"/>
                <a:sym typeface="Roboto Light"/>
              </a:rPr>
              <a:t>Fixed Cost</a:t>
            </a:r>
            <a:endParaRPr sz="1100">
              <a:solidFill>
                <a:srgbClr val="0070C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05" name="Google Shape;305;p37"/>
          <p:cNvSpPr txBox="1"/>
          <p:nvPr/>
        </p:nvSpPr>
        <p:spPr>
          <a:xfrm>
            <a:off x="5378824" y="2825820"/>
            <a:ext cx="35499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0" u="none" strike="noStrike" cap="none">
                <a:solidFill>
                  <a:srgbClr val="0070C0"/>
                </a:solidFill>
                <a:latin typeface="Roboto Light"/>
                <a:ea typeface="Roboto Light"/>
                <a:cs typeface="Roboto Light"/>
                <a:sym typeface="Roboto Light"/>
              </a:rPr>
              <a:t>Free Repairs</a:t>
            </a:r>
            <a:endParaRPr sz="1100">
              <a:solidFill>
                <a:srgbClr val="0070C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06" name="Google Shape;306;p37"/>
          <p:cNvSpPr txBox="1"/>
          <p:nvPr/>
        </p:nvSpPr>
        <p:spPr>
          <a:xfrm>
            <a:off x="5378824" y="3177857"/>
            <a:ext cx="35499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through the term of the lease.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07" name="Google Shape;307;p37"/>
          <p:cNvSpPr txBox="1"/>
          <p:nvPr/>
        </p:nvSpPr>
        <p:spPr>
          <a:xfrm>
            <a:off x="2678318" y="3167098"/>
            <a:ext cx="35499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per monthly calculator.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08" name="Google Shape;308;p37"/>
          <p:cNvSpPr txBox="1"/>
          <p:nvPr/>
        </p:nvSpPr>
        <p:spPr>
          <a:xfrm>
            <a:off x="-107576" y="3167098"/>
            <a:ext cx="35499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 all participating locations.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09" name="Google Shape;309;p37"/>
          <p:cNvSpPr txBox="1"/>
          <p:nvPr/>
        </p:nvSpPr>
        <p:spPr>
          <a:xfrm>
            <a:off x="295837" y="3828466"/>
            <a:ext cx="8074958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At the end of agreement, you own the equipment. 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8"/>
          <p:cNvSpPr txBox="1">
            <a:spLocks noGrp="1"/>
          </p:cNvSpPr>
          <p:nvPr>
            <p:ph type="title"/>
          </p:nvPr>
        </p:nvSpPr>
        <p:spPr>
          <a:xfrm>
            <a:off x="3034665" y="1551861"/>
            <a:ext cx="3074670" cy="203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C8589"/>
              </a:buClr>
              <a:buSzPts val="3000"/>
              <a:buFont typeface="Arial"/>
              <a:buNone/>
            </a:pPr>
            <a:r>
              <a:rPr lang="en" sz="3000">
                <a:solidFill>
                  <a:srgbClr val="7C8589"/>
                </a:solidFill>
                <a:latin typeface="Roboto Light"/>
                <a:ea typeface="Roboto Light"/>
                <a:cs typeface="Roboto Light"/>
                <a:sym typeface="Roboto Light"/>
              </a:rPr>
              <a:t>Comments?</a:t>
            </a:r>
            <a:br>
              <a:rPr lang="en" sz="3000">
                <a:solidFill>
                  <a:srgbClr val="7C8589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3000">
                <a:solidFill>
                  <a:srgbClr val="0070C0"/>
                </a:solidFill>
                <a:latin typeface="Roboto Light"/>
                <a:ea typeface="Roboto Light"/>
                <a:cs typeface="Roboto Light"/>
                <a:sym typeface="Roboto Light"/>
              </a:rPr>
              <a:t>Questions?</a:t>
            </a:r>
            <a:br>
              <a:rPr lang="en" sz="3000">
                <a:solidFill>
                  <a:srgbClr val="7C8589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3000">
                <a:solidFill>
                  <a:srgbClr val="7C8589"/>
                </a:solidFill>
                <a:latin typeface="Roboto Light"/>
                <a:ea typeface="Roboto Light"/>
                <a:cs typeface="Roboto Light"/>
                <a:sym typeface="Roboto Light"/>
              </a:rPr>
              <a:t>Feedback?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lang="en" sz="3000">
                <a:solidFill>
                  <a:srgbClr val="0070C0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About</a:t>
            </a:r>
            <a:endParaRPr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140" name="Google Shape;140;p27"/>
          <p:cNvSpPr txBox="1">
            <a:spLocks noGrp="1"/>
          </p:cNvSpPr>
          <p:nvPr>
            <p:ph type="body" idx="1"/>
          </p:nvPr>
        </p:nvSpPr>
        <p:spPr>
          <a:xfrm>
            <a:off x="448294" y="1333963"/>
            <a:ext cx="3906982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Light"/>
              <a:buChar char="•"/>
            </a:pPr>
            <a:r>
              <a:rPr lang="en" sz="1500">
                <a:latin typeface="Roboto Light"/>
                <a:ea typeface="Roboto Light"/>
                <a:cs typeface="Roboto Light"/>
                <a:sym typeface="Roboto Light"/>
              </a:rPr>
              <a:t>Located in the Swiss region known for </a:t>
            </a:r>
            <a:br>
              <a:rPr lang="en" sz="1500"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1500">
                <a:latin typeface="Roboto Light"/>
                <a:ea typeface="Roboto Light"/>
                <a:cs typeface="Roboto Light"/>
                <a:sym typeface="Roboto Light"/>
              </a:rPr>
              <a:t>precision watchmaking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>
              <a:latin typeface="Roboto Light"/>
              <a:ea typeface="Roboto Light"/>
              <a:cs typeface="Roboto Light"/>
              <a:sym typeface="Roboto Light"/>
            </a:endParaRPr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Light"/>
              <a:buChar char="•"/>
            </a:pPr>
            <a:r>
              <a:rPr lang="en" sz="1500">
                <a:latin typeface="Roboto Light"/>
                <a:ea typeface="Roboto Light"/>
                <a:cs typeface="Roboto Light"/>
                <a:sym typeface="Roboto Light"/>
              </a:rPr>
              <a:t>World’s largest manufacturer of electric motors for dental applications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>
              <a:latin typeface="Roboto Light"/>
              <a:ea typeface="Roboto Light"/>
              <a:cs typeface="Roboto Light"/>
              <a:sym typeface="Roboto Light"/>
            </a:endParaRPr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Light"/>
              <a:buChar char="•"/>
            </a:pPr>
            <a:r>
              <a:rPr lang="en" sz="1500">
                <a:latin typeface="Roboto Light"/>
                <a:ea typeface="Roboto Light"/>
                <a:cs typeface="Roboto Light"/>
                <a:sym typeface="Roboto Light"/>
              </a:rPr>
              <a:t>67,000 motors produced annually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41" name="Google Shape;14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0809" y="1333963"/>
            <a:ext cx="4543327" cy="269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7" descr="A close up of a silver container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9835" y="3765410"/>
            <a:ext cx="462554" cy="160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7" descr="A silver can with text on i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4619" y="3809537"/>
            <a:ext cx="458438" cy="1561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7" descr="A silver can with black text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34313" y="3388242"/>
            <a:ext cx="620476" cy="215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/>
          <p:nvPr/>
        </p:nvSpPr>
        <p:spPr>
          <a:xfrm>
            <a:off x="5457152" y="319413"/>
            <a:ext cx="1348200" cy="1376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lang="en" sz="3000">
                <a:solidFill>
                  <a:srgbClr val="0070C0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Product Range</a:t>
            </a:r>
            <a:endParaRPr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pic>
        <p:nvPicPr>
          <p:cNvPr id="152" name="Google Shape;152;p28" descr="A group of electronic device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64" y="1188799"/>
            <a:ext cx="8921338" cy="346429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8"/>
          <p:cNvSpPr/>
          <p:nvPr/>
        </p:nvSpPr>
        <p:spPr>
          <a:xfrm>
            <a:off x="1009923" y="3833870"/>
            <a:ext cx="1272300" cy="495900"/>
          </a:xfrm>
          <a:prstGeom prst="roundRect">
            <a:avLst>
              <a:gd name="adj" fmla="val 16667"/>
            </a:avLst>
          </a:prstGeom>
          <a:solidFill>
            <a:schemeClr val="lt1">
              <a:alpha val="43921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rgbClr val="004798"/>
                </a:solidFill>
                <a:latin typeface="Roboto Light"/>
                <a:ea typeface="Roboto Light"/>
                <a:cs typeface="Roboto Light"/>
                <a:sym typeface="Roboto Light"/>
              </a:rPr>
              <a:t>Air-Driven Handpieces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4" name="Google Shape;154;p28"/>
          <p:cNvSpPr/>
          <p:nvPr/>
        </p:nvSpPr>
        <p:spPr>
          <a:xfrm>
            <a:off x="2570186" y="1419800"/>
            <a:ext cx="1272300" cy="495900"/>
          </a:xfrm>
          <a:prstGeom prst="roundRect">
            <a:avLst>
              <a:gd name="adj" fmla="val 16667"/>
            </a:avLst>
          </a:prstGeom>
          <a:solidFill>
            <a:schemeClr val="lt1">
              <a:alpha val="43921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rgbClr val="004798"/>
                </a:solidFill>
                <a:latin typeface="Roboto Light"/>
                <a:ea typeface="Roboto Light"/>
                <a:cs typeface="Roboto Light"/>
                <a:sym typeface="Roboto Light"/>
              </a:rPr>
              <a:t>Implantology &amp; Surgery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5" name="Google Shape;155;p28"/>
          <p:cNvSpPr/>
          <p:nvPr/>
        </p:nvSpPr>
        <p:spPr>
          <a:xfrm>
            <a:off x="5361586" y="3833870"/>
            <a:ext cx="1272300" cy="495900"/>
          </a:xfrm>
          <a:prstGeom prst="roundRect">
            <a:avLst>
              <a:gd name="adj" fmla="val 16667"/>
            </a:avLst>
          </a:prstGeom>
          <a:solidFill>
            <a:schemeClr val="lt1">
              <a:alpha val="43921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rgbClr val="004798"/>
                </a:solidFill>
                <a:latin typeface="Roboto Light"/>
                <a:ea typeface="Roboto Light"/>
                <a:cs typeface="Roboto Light"/>
                <a:sym typeface="Roboto Light"/>
              </a:rPr>
              <a:t>Electric Systems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6" name="Google Shape;156;p28"/>
          <p:cNvSpPr/>
          <p:nvPr/>
        </p:nvSpPr>
        <p:spPr>
          <a:xfrm>
            <a:off x="7435939" y="1815029"/>
            <a:ext cx="1272300" cy="495900"/>
          </a:xfrm>
          <a:prstGeom prst="roundRect">
            <a:avLst>
              <a:gd name="adj" fmla="val 16667"/>
            </a:avLst>
          </a:prstGeom>
          <a:solidFill>
            <a:schemeClr val="lt1">
              <a:alpha val="43921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rgbClr val="004798"/>
                </a:solidFill>
                <a:latin typeface="Roboto Light"/>
                <a:ea typeface="Roboto Light"/>
                <a:cs typeface="Roboto Light"/>
                <a:sym typeface="Roboto Light"/>
              </a:rPr>
              <a:t>Electric Attachments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57" name="Google Shape;157;p28" title="Bien-Air Simplified - H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6918" y="-26237"/>
            <a:ext cx="2032401" cy="203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lang="en" sz="3000">
                <a:solidFill>
                  <a:srgbClr val="0070C0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Why Bien-Air?</a:t>
            </a:r>
            <a:endParaRPr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163" name="Google Shape;163;p29"/>
          <p:cNvSpPr txBox="1"/>
          <p:nvPr/>
        </p:nvSpPr>
        <p:spPr>
          <a:xfrm>
            <a:off x="628650" y="1008228"/>
            <a:ext cx="7309485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29" descr="A close-up of a dental drill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32294" r="20339"/>
          <a:stretch/>
        </p:blipFill>
        <p:spPr>
          <a:xfrm>
            <a:off x="836701" y="983300"/>
            <a:ext cx="3446703" cy="409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9"/>
          <p:cNvSpPr/>
          <p:nvPr/>
        </p:nvSpPr>
        <p:spPr>
          <a:xfrm>
            <a:off x="4283393" y="1144688"/>
            <a:ext cx="4266671" cy="3388566"/>
          </a:xfrm>
          <a:prstGeom prst="roundRect">
            <a:avLst>
              <a:gd name="adj" fmla="val 2346"/>
            </a:avLst>
          </a:prstGeom>
          <a:solidFill>
            <a:schemeClr val="lt1">
              <a:alpha val="43529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9"/>
          <p:cNvSpPr txBox="1"/>
          <p:nvPr/>
        </p:nvSpPr>
        <p:spPr>
          <a:xfrm>
            <a:off x="5167875" y="1201040"/>
            <a:ext cx="2737485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798"/>
              </a:buClr>
              <a:buSzPts val="3000"/>
              <a:buFont typeface="Arial"/>
              <a:buNone/>
            </a:pPr>
            <a:r>
              <a:rPr lang="en" sz="3000" i="0" u="none" strike="noStrike" cap="none">
                <a:solidFill>
                  <a:srgbClr val="004798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Operatory ROI</a:t>
            </a:r>
            <a:endParaRPr sz="1100"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pic>
        <p:nvPicPr>
          <p:cNvPr id="167" name="Google Shape;167;p29" descr="A blue line drawing of a stack of coins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0495" y="2669809"/>
            <a:ext cx="720152" cy="7201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29"/>
          <p:cNvCxnSpPr/>
          <p:nvPr/>
        </p:nvCxnSpPr>
        <p:spPr>
          <a:xfrm>
            <a:off x="4572000" y="2603898"/>
            <a:ext cx="3818335" cy="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9" name="Google Shape;169;p29"/>
          <p:cNvCxnSpPr/>
          <p:nvPr/>
        </p:nvCxnSpPr>
        <p:spPr>
          <a:xfrm>
            <a:off x="4572000" y="3526421"/>
            <a:ext cx="3818335" cy="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0" name="Google Shape;170;p29"/>
          <p:cNvSpPr txBox="1"/>
          <p:nvPr/>
        </p:nvSpPr>
        <p:spPr>
          <a:xfrm>
            <a:off x="4641845" y="1945007"/>
            <a:ext cx="354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High Speed Red (CA NOVA 1:5) is the “All Speed” handpiece.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71" name="Google Shape;171;p29" descr="A blue clock with a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44018" y="3733285"/>
            <a:ext cx="593104" cy="5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9"/>
          <p:cNvSpPr txBox="1"/>
          <p:nvPr/>
        </p:nvSpPr>
        <p:spPr>
          <a:xfrm>
            <a:off x="4840571" y="2707273"/>
            <a:ext cx="35499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Reduces inventory by decreasing number of handpieces needed per procedure.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3" name="Google Shape;173;p29"/>
          <p:cNvSpPr txBox="1"/>
          <p:nvPr/>
        </p:nvSpPr>
        <p:spPr>
          <a:xfrm>
            <a:off x="4840571" y="3733248"/>
            <a:ext cx="354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Increases operatory efficiency, less time per chair.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0" descr="A tablet and a devic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22299"/>
          <a:stretch/>
        </p:blipFill>
        <p:spPr>
          <a:xfrm>
            <a:off x="270195" y="693184"/>
            <a:ext cx="5867134" cy="424737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lang="en" sz="3000">
                <a:solidFill>
                  <a:srgbClr val="0070C0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Why Bien-Air? (Cont)</a:t>
            </a:r>
            <a:endParaRPr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180" name="Google Shape;180;p30"/>
          <p:cNvSpPr txBox="1"/>
          <p:nvPr/>
        </p:nvSpPr>
        <p:spPr>
          <a:xfrm>
            <a:off x="628650" y="1008228"/>
            <a:ext cx="7309485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0"/>
          <p:cNvSpPr/>
          <p:nvPr/>
        </p:nvSpPr>
        <p:spPr>
          <a:xfrm>
            <a:off x="4482360" y="1144688"/>
            <a:ext cx="4266671" cy="3388566"/>
          </a:xfrm>
          <a:prstGeom prst="roundRect">
            <a:avLst>
              <a:gd name="adj" fmla="val 2346"/>
            </a:avLst>
          </a:prstGeom>
          <a:solidFill>
            <a:schemeClr val="lt1">
              <a:alpha val="43529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0"/>
          <p:cNvSpPr txBox="1"/>
          <p:nvPr/>
        </p:nvSpPr>
        <p:spPr>
          <a:xfrm>
            <a:off x="4840813" y="1201040"/>
            <a:ext cx="3658355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798"/>
              </a:buClr>
              <a:buSzPts val="3000"/>
              <a:buFont typeface="Arial"/>
              <a:buNone/>
            </a:pPr>
            <a:r>
              <a:rPr lang="en" sz="3000" i="0" u="none" strike="noStrike" cap="none">
                <a:solidFill>
                  <a:srgbClr val="004798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Full Integration</a:t>
            </a:r>
            <a:endParaRPr sz="1100"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pic>
        <p:nvPicPr>
          <p:cNvPr id="183" name="Google Shape;183;p30" descr="A blue line drawing of a stack of coins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9462" y="2669809"/>
            <a:ext cx="720152" cy="7201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4" name="Google Shape;184;p30"/>
          <p:cNvCxnSpPr/>
          <p:nvPr/>
        </p:nvCxnSpPr>
        <p:spPr>
          <a:xfrm>
            <a:off x="4770967" y="2603898"/>
            <a:ext cx="3818336" cy="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5" name="Google Shape;185;p30"/>
          <p:cNvCxnSpPr/>
          <p:nvPr/>
        </p:nvCxnSpPr>
        <p:spPr>
          <a:xfrm>
            <a:off x="4770967" y="3526421"/>
            <a:ext cx="3818336" cy="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p30"/>
          <p:cNvSpPr txBox="1"/>
          <p:nvPr/>
        </p:nvSpPr>
        <p:spPr>
          <a:xfrm>
            <a:off x="4840812" y="1945007"/>
            <a:ext cx="354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All Bien-Air systems seamlessly integrate into any existing dental unit. </a:t>
            </a:r>
            <a:endParaRPr sz="1400" i="0" u="none" strike="noStrike" cap="non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87" name="Google Shape;187;p30" descr="A blue clock with a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2986" y="3733285"/>
            <a:ext cx="593104" cy="5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0"/>
          <p:cNvSpPr txBox="1"/>
          <p:nvPr/>
        </p:nvSpPr>
        <p:spPr>
          <a:xfrm>
            <a:off x="5039537" y="2815111"/>
            <a:ext cx="354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Less connections, tubes, and wiring, means less repairs over time.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9" name="Google Shape;189;p30"/>
          <p:cNvSpPr txBox="1"/>
          <p:nvPr/>
        </p:nvSpPr>
        <p:spPr>
          <a:xfrm>
            <a:off x="5039537" y="3735873"/>
            <a:ext cx="354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Simplifies the user-experience, saving you time for every procedure.</a:t>
            </a:r>
            <a:endParaRPr sz="1400" i="0" u="none" strike="noStrike" cap="non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lang="en" sz="3000">
                <a:solidFill>
                  <a:srgbClr val="0070C0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Why Bien-Air? (Cont)</a:t>
            </a:r>
            <a:endParaRPr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195" name="Google Shape;195;p31"/>
          <p:cNvSpPr txBox="1"/>
          <p:nvPr/>
        </p:nvSpPr>
        <p:spPr>
          <a:xfrm>
            <a:off x="628650" y="1008228"/>
            <a:ext cx="7309485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1"/>
          <p:cNvSpPr/>
          <p:nvPr/>
        </p:nvSpPr>
        <p:spPr>
          <a:xfrm>
            <a:off x="693025" y="1144688"/>
            <a:ext cx="4266671" cy="3388566"/>
          </a:xfrm>
          <a:prstGeom prst="roundRect">
            <a:avLst>
              <a:gd name="adj" fmla="val 2346"/>
            </a:avLst>
          </a:prstGeom>
          <a:solidFill>
            <a:schemeClr val="lt1">
              <a:alpha val="43529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1"/>
          <p:cNvSpPr txBox="1"/>
          <p:nvPr/>
        </p:nvSpPr>
        <p:spPr>
          <a:xfrm>
            <a:off x="1051478" y="1201040"/>
            <a:ext cx="3658355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798"/>
              </a:buClr>
              <a:buSzPts val="3000"/>
              <a:buFont typeface="Arial"/>
              <a:buNone/>
            </a:pPr>
            <a:r>
              <a:rPr lang="en" sz="3000" i="0" u="none" strike="noStrike" cap="none">
                <a:solidFill>
                  <a:srgbClr val="004798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All-in-One Solution</a:t>
            </a:r>
            <a:endParaRPr sz="1100"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pic>
        <p:nvPicPr>
          <p:cNvPr id="198" name="Google Shape;19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0127" y="2669809"/>
            <a:ext cx="720152" cy="7201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Google Shape;199;p31"/>
          <p:cNvCxnSpPr/>
          <p:nvPr/>
        </p:nvCxnSpPr>
        <p:spPr>
          <a:xfrm>
            <a:off x="981631" y="2603898"/>
            <a:ext cx="3818336" cy="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0" name="Google Shape;200;p31"/>
          <p:cNvCxnSpPr/>
          <p:nvPr/>
        </p:nvCxnSpPr>
        <p:spPr>
          <a:xfrm>
            <a:off x="981631" y="3526421"/>
            <a:ext cx="3818336" cy="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1" name="Google Shape;201;p31"/>
          <p:cNvSpPr txBox="1"/>
          <p:nvPr/>
        </p:nvSpPr>
        <p:spPr>
          <a:xfrm>
            <a:off x="693062" y="1900475"/>
            <a:ext cx="42666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The </a:t>
            </a:r>
            <a:r>
              <a:rPr lang="en"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iOptima</a:t>
            </a:r>
            <a:r>
              <a:rPr lang="en" sz="1400" i="0" u="none" strike="noStrike" cap="none" baseline="30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INT</a:t>
            </a:r>
            <a:r>
              <a:rPr lang="en" sz="1400" i="0" u="none" strike="noStrike" cap="none" baseline="30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turns every restorative operatory into a multi-specialty operatory.</a:t>
            </a:r>
            <a:endParaRPr sz="1400" i="0" u="none" strike="noStrike" cap="none" baseline="30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02" name="Google Shape;202;p31" descr="A blue clock with a black backgroun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3651" y="3733285"/>
            <a:ext cx="593104" cy="5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1"/>
          <p:cNvSpPr txBox="1"/>
          <p:nvPr/>
        </p:nvSpPr>
        <p:spPr>
          <a:xfrm>
            <a:off x="1250202" y="2816873"/>
            <a:ext cx="354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Increases the potential revenue for each operatory.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4" name="Google Shape;204;p31"/>
          <p:cNvSpPr txBox="1"/>
          <p:nvPr/>
        </p:nvSpPr>
        <p:spPr>
          <a:xfrm>
            <a:off x="1250202" y="3810923"/>
            <a:ext cx="354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Increases scheduling opportunities for specialty procedures.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05" name="Google Shape;205;p31" descr="A group of medical devices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l="19300" r="15734"/>
          <a:stretch/>
        </p:blipFill>
        <p:spPr>
          <a:xfrm>
            <a:off x="4232250" y="871775"/>
            <a:ext cx="4752672" cy="4115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lang="en" sz="3000">
                <a:solidFill>
                  <a:srgbClr val="0070C0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Why Bien-Air? (Cont)</a:t>
            </a:r>
            <a:endParaRPr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212" name="Google Shape;212;p32"/>
          <p:cNvSpPr/>
          <p:nvPr/>
        </p:nvSpPr>
        <p:spPr>
          <a:xfrm>
            <a:off x="4404573" y="1144688"/>
            <a:ext cx="4266600" cy="3388500"/>
          </a:xfrm>
          <a:prstGeom prst="roundRect">
            <a:avLst>
              <a:gd name="adj" fmla="val 2346"/>
            </a:avLst>
          </a:prstGeom>
          <a:solidFill>
            <a:schemeClr val="lt1">
              <a:alpha val="43529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2"/>
          <p:cNvSpPr txBox="1"/>
          <p:nvPr/>
        </p:nvSpPr>
        <p:spPr>
          <a:xfrm>
            <a:off x="4702723" y="1238960"/>
            <a:ext cx="36585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798"/>
              </a:buClr>
              <a:buSzPts val="3000"/>
              <a:buFont typeface="Arial"/>
              <a:buNone/>
            </a:pPr>
            <a:r>
              <a:rPr lang="en" sz="3000" i="0" u="none" strike="noStrike" cap="none">
                <a:solidFill>
                  <a:srgbClr val="004798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Electric Made Easy</a:t>
            </a:r>
            <a:endParaRPr sz="1100"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pic>
        <p:nvPicPr>
          <p:cNvPr id="214" name="Google Shape;21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1675" y="2669809"/>
            <a:ext cx="720153" cy="720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2"/>
          <p:cNvCxnSpPr/>
          <p:nvPr/>
        </p:nvCxnSpPr>
        <p:spPr>
          <a:xfrm>
            <a:off x="4693180" y="2603898"/>
            <a:ext cx="3818400" cy="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6" name="Google Shape;216;p32"/>
          <p:cNvCxnSpPr/>
          <p:nvPr/>
        </p:nvCxnSpPr>
        <p:spPr>
          <a:xfrm>
            <a:off x="4693180" y="3526421"/>
            <a:ext cx="3818400" cy="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7" name="Google Shape;217;p32"/>
          <p:cNvSpPr txBox="1"/>
          <p:nvPr/>
        </p:nvSpPr>
        <p:spPr>
          <a:xfrm>
            <a:off x="4130577" y="1951342"/>
            <a:ext cx="45408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Our products make the barrier for entry into electric minimal, regardless of the size of your practice.</a:t>
            </a:r>
            <a:endParaRPr sz="1400" i="0" u="none" strike="noStrike" cap="none" baseline="30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18" name="Google Shape;218;p32" descr="A blue clock with a black backgroun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5199" y="3733286"/>
            <a:ext cx="593104" cy="5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2"/>
          <p:cNvSpPr txBox="1"/>
          <p:nvPr/>
        </p:nvSpPr>
        <p:spPr>
          <a:xfrm>
            <a:off x="4961750" y="2816873"/>
            <a:ext cx="354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Electric Advantage Program alleviates major pain points in emerging markets.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20" name="Google Shape;220;p32"/>
          <p:cNvSpPr txBox="1"/>
          <p:nvPr/>
        </p:nvSpPr>
        <p:spPr>
          <a:xfrm>
            <a:off x="4961750" y="3810923"/>
            <a:ext cx="354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The Electric Starter Package renovates an air-driven operatory in minutes.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21" name="Google Shape;221;p32" title="EAP &amp; ESP Promos (2151 x 2560 px) (3).png"/>
          <p:cNvPicPr preferRelativeResize="0"/>
          <p:nvPr/>
        </p:nvPicPr>
        <p:blipFill rotWithShape="1">
          <a:blip r:embed="rId5">
            <a:alphaModFix/>
          </a:blip>
          <a:srcRect t="22637" b="13950"/>
          <a:stretch/>
        </p:blipFill>
        <p:spPr>
          <a:xfrm>
            <a:off x="519613" y="1534413"/>
            <a:ext cx="3963523" cy="299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3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lang="en" sz="3000">
                <a:solidFill>
                  <a:srgbClr val="0070C0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Why Bien-Air? (Cont)</a:t>
            </a:r>
            <a:endParaRPr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227" name="Google Shape;227;p33"/>
          <p:cNvSpPr txBox="1"/>
          <p:nvPr/>
        </p:nvSpPr>
        <p:spPr>
          <a:xfrm>
            <a:off x="628650" y="1008225"/>
            <a:ext cx="4201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3"/>
          <p:cNvSpPr/>
          <p:nvPr/>
        </p:nvSpPr>
        <p:spPr>
          <a:xfrm>
            <a:off x="508274" y="1073951"/>
            <a:ext cx="4266671" cy="3388566"/>
          </a:xfrm>
          <a:prstGeom prst="roundRect">
            <a:avLst>
              <a:gd name="adj" fmla="val 2346"/>
            </a:avLst>
          </a:prstGeom>
          <a:solidFill>
            <a:schemeClr val="lt1">
              <a:alpha val="43529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9" name="Google Shape;229;p33"/>
          <p:cNvCxnSpPr/>
          <p:nvPr/>
        </p:nvCxnSpPr>
        <p:spPr>
          <a:xfrm>
            <a:off x="796881" y="2523341"/>
            <a:ext cx="3818400" cy="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0" name="Google Shape;230;p33" descr="A poster of a mountain rang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0381" y="932251"/>
            <a:ext cx="3084832" cy="367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2873">
            <a:off x="993691" y="2723264"/>
            <a:ext cx="602477" cy="60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2873">
            <a:off x="904626" y="3638792"/>
            <a:ext cx="602477" cy="60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2873">
            <a:off x="1175241" y="3630904"/>
            <a:ext cx="602477" cy="60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2873">
            <a:off x="1264306" y="2723265"/>
            <a:ext cx="602477" cy="60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2873">
            <a:off x="2380281" y="2676815"/>
            <a:ext cx="602477" cy="60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2873">
            <a:off x="1466909" y="3627394"/>
            <a:ext cx="602477" cy="60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2873">
            <a:off x="2250784" y="3627394"/>
            <a:ext cx="602477" cy="60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2873">
            <a:off x="2539391" y="3627393"/>
            <a:ext cx="602477" cy="60519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3"/>
          <p:cNvSpPr txBox="1"/>
          <p:nvPr/>
        </p:nvSpPr>
        <p:spPr>
          <a:xfrm>
            <a:off x="1983929" y="2751856"/>
            <a:ext cx="546078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1100"/>
          </a:p>
        </p:txBody>
      </p:sp>
      <p:sp>
        <p:nvSpPr>
          <p:cNvPr id="240" name="Google Shape;240;p33"/>
          <p:cNvSpPr txBox="1"/>
          <p:nvPr/>
        </p:nvSpPr>
        <p:spPr>
          <a:xfrm>
            <a:off x="1988049" y="3685997"/>
            <a:ext cx="546078" cy="53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1100"/>
          </a:p>
        </p:txBody>
      </p:sp>
      <p:sp>
        <p:nvSpPr>
          <p:cNvPr id="241" name="Google Shape;241;p33"/>
          <p:cNvSpPr txBox="1"/>
          <p:nvPr/>
        </p:nvSpPr>
        <p:spPr>
          <a:xfrm>
            <a:off x="3011400" y="2996862"/>
            <a:ext cx="16827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 i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Bundles with the Electric Starter Package!</a:t>
            </a:r>
            <a:endParaRPr sz="1600" i="1">
              <a:solidFill>
                <a:schemeClr val="accen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242" name="Google Shape;242;p33"/>
          <p:cNvCxnSpPr/>
          <p:nvPr/>
        </p:nvCxnSpPr>
        <p:spPr>
          <a:xfrm rot="10800000" flipH="1">
            <a:off x="806770" y="4356962"/>
            <a:ext cx="3845100" cy="1140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3" name="Google Shape;243;p33"/>
          <p:cNvSpPr/>
          <p:nvPr/>
        </p:nvSpPr>
        <p:spPr>
          <a:xfrm>
            <a:off x="5998616" y="3170047"/>
            <a:ext cx="919143" cy="9305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33" descr="A qr code on a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l="13128" t="11416" r="12190" b="12864"/>
          <a:stretch/>
        </p:blipFill>
        <p:spPr>
          <a:xfrm>
            <a:off x="5966690" y="3114729"/>
            <a:ext cx="1006535" cy="102054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3"/>
          <p:cNvSpPr txBox="1"/>
          <p:nvPr/>
        </p:nvSpPr>
        <p:spPr>
          <a:xfrm>
            <a:off x="581000" y="1188138"/>
            <a:ext cx="42012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798"/>
              </a:buClr>
              <a:buSzPts val="3000"/>
              <a:buFont typeface="Arial"/>
              <a:buNone/>
            </a:pPr>
            <a:r>
              <a:rPr lang="en" sz="3000" i="0" u="none" strike="noStrike" cap="none">
                <a:solidFill>
                  <a:srgbClr val="004798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Aggressive Promotions</a:t>
            </a:r>
            <a:endParaRPr sz="1100"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246" name="Google Shape;246;p33"/>
          <p:cNvSpPr txBox="1"/>
          <p:nvPr/>
        </p:nvSpPr>
        <p:spPr>
          <a:xfrm>
            <a:off x="581000" y="1848525"/>
            <a:ext cx="42012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We want </a:t>
            </a:r>
            <a:r>
              <a:rPr lang="en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a seat at</a:t>
            </a:r>
            <a:r>
              <a:rPr lang="en" sz="140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the table when the doctor asks about handpieces and handpiece specials.</a:t>
            </a:r>
            <a:endParaRPr sz="1400" i="0" u="none" strike="noStrike" cap="none" baseline="300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lang="en" sz="3000">
                <a:solidFill>
                  <a:srgbClr val="0070C0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Why Bien-Air? (Cont)</a:t>
            </a:r>
            <a:endParaRPr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252" name="Google Shape;252;p34"/>
          <p:cNvSpPr/>
          <p:nvPr/>
        </p:nvSpPr>
        <p:spPr>
          <a:xfrm>
            <a:off x="4535836" y="1135428"/>
            <a:ext cx="4266600" cy="3388500"/>
          </a:xfrm>
          <a:prstGeom prst="roundRect">
            <a:avLst>
              <a:gd name="adj" fmla="val 2346"/>
            </a:avLst>
          </a:prstGeom>
          <a:solidFill>
            <a:schemeClr val="lt1">
              <a:alpha val="4353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4"/>
          <p:cNvSpPr txBox="1"/>
          <p:nvPr/>
        </p:nvSpPr>
        <p:spPr>
          <a:xfrm>
            <a:off x="4568536" y="1213686"/>
            <a:ext cx="42012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798"/>
              </a:buClr>
              <a:buSzPts val="3000"/>
              <a:buFont typeface="Arial"/>
              <a:buNone/>
            </a:pPr>
            <a:r>
              <a:rPr lang="en" sz="3000">
                <a:solidFill>
                  <a:srgbClr val="004798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Bien-Air Academy</a:t>
            </a:r>
            <a:endParaRPr sz="1100"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cxnSp>
        <p:nvCxnSpPr>
          <p:cNvPr id="254" name="Google Shape;254;p34"/>
          <p:cNvCxnSpPr/>
          <p:nvPr/>
        </p:nvCxnSpPr>
        <p:spPr>
          <a:xfrm>
            <a:off x="4824442" y="2594638"/>
            <a:ext cx="3818400" cy="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5" name="Google Shape;255;p34"/>
          <p:cNvSpPr txBox="1"/>
          <p:nvPr/>
        </p:nvSpPr>
        <p:spPr>
          <a:xfrm>
            <a:off x="4568537" y="1835555"/>
            <a:ext cx="42012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Free access to incredible educational resources tailored to all dental stakeholders, including CE courses! </a:t>
            </a:r>
            <a:endParaRPr sz="1400" i="0" u="none" strike="noStrike" cap="none" baseline="30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56" name="Google Shape;256;p34" title="Bien-Air-Academy-Screen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700" y="559274"/>
            <a:ext cx="4540801" cy="4540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" name="Google Shape;257;p34"/>
          <p:cNvCxnSpPr/>
          <p:nvPr/>
        </p:nvCxnSpPr>
        <p:spPr>
          <a:xfrm>
            <a:off x="4824442" y="3562138"/>
            <a:ext cx="3818400" cy="0"/>
          </a:xfrm>
          <a:prstGeom prst="straightConnector1">
            <a:avLst/>
          </a:prstGeom>
          <a:noFill/>
          <a:ln w="19050" cap="flat" cmpd="sng">
            <a:solidFill>
              <a:srgbClr val="00479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8" name="Google Shape;25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4444" y="2660834"/>
            <a:ext cx="720153" cy="720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4" descr="A blue clock with a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87968" y="3706339"/>
            <a:ext cx="593104" cy="5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4"/>
          <p:cNvSpPr txBox="1"/>
          <p:nvPr/>
        </p:nvSpPr>
        <p:spPr>
          <a:xfrm>
            <a:off x="5184520" y="2864508"/>
            <a:ext cx="354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Take advantage of our free CE courses - Coming in 2026!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61" name="Google Shape;261;p34"/>
          <p:cNvSpPr txBox="1"/>
          <p:nvPr/>
        </p:nvSpPr>
        <p:spPr>
          <a:xfrm>
            <a:off x="5184520" y="3783977"/>
            <a:ext cx="354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Bien-Air gets you up to speed with our products quickly and efficiently!</a:t>
            </a:r>
            <a:endParaRPr sz="1400" i="0" u="none" strike="noStrike" cap="non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62" name="Google Shape;262;p34"/>
          <p:cNvSpPr/>
          <p:nvPr/>
        </p:nvSpPr>
        <p:spPr>
          <a:xfrm>
            <a:off x="378866" y="3761672"/>
            <a:ext cx="919200" cy="930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34" title="Bien-Air-at-a-glance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306" y="3532795"/>
            <a:ext cx="1396400" cy="139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361</Words>
  <Application>Microsoft Macintosh PowerPoint</Application>
  <PresentationFormat>On-screen Show (16:9)</PresentationFormat>
  <Paragraphs>62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Roboto ExtraLight</vt:lpstr>
      <vt:lpstr>Roboto</vt:lpstr>
      <vt:lpstr>Arial</vt:lpstr>
      <vt:lpstr>Play</vt:lpstr>
      <vt:lpstr>Roboto Light</vt:lpstr>
      <vt:lpstr>Simple Light</vt:lpstr>
      <vt:lpstr>Office Theme</vt:lpstr>
      <vt:lpstr>PowerPoint Presentation</vt:lpstr>
      <vt:lpstr>About</vt:lpstr>
      <vt:lpstr>Product Range</vt:lpstr>
      <vt:lpstr>Why Bien-Air?</vt:lpstr>
      <vt:lpstr>Why Bien-Air? (Cont)</vt:lpstr>
      <vt:lpstr>Why Bien-Air? (Cont)</vt:lpstr>
      <vt:lpstr>Why Bien-Air? (Cont)</vt:lpstr>
      <vt:lpstr>Why Bien-Air? (Cont)</vt:lpstr>
      <vt:lpstr>Why Bien-Air? (Cont)</vt:lpstr>
      <vt:lpstr>PowerPoint Presentation</vt:lpstr>
      <vt:lpstr>Ideal Candidates</vt:lpstr>
      <vt:lpstr>Imagine the Advantage….</vt:lpstr>
      <vt:lpstr>Comments? Questions? Feedback?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Adam Barragato</cp:lastModifiedBy>
  <cp:revision>1</cp:revision>
  <dcterms:modified xsi:type="dcterms:W3CDTF">2026-02-11T14:16:21Z</dcterms:modified>
</cp:coreProperties>
</file>